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1" r:id="rId1"/>
  </p:sldMasterIdLst>
  <p:notesMasterIdLst>
    <p:notesMasterId r:id="rId27"/>
  </p:notesMasterIdLst>
  <p:sldIdLst>
    <p:sldId id="256" r:id="rId2"/>
    <p:sldId id="257" r:id="rId3"/>
    <p:sldId id="305" r:id="rId4"/>
    <p:sldId id="277" r:id="rId5"/>
    <p:sldId id="283" r:id="rId6"/>
    <p:sldId id="289" r:id="rId7"/>
    <p:sldId id="282" r:id="rId8"/>
    <p:sldId id="290" r:id="rId9"/>
    <p:sldId id="297" r:id="rId10"/>
    <p:sldId id="298" r:id="rId11"/>
    <p:sldId id="281" r:id="rId12"/>
    <p:sldId id="299" r:id="rId13"/>
    <p:sldId id="295" r:id="rId14"/>
    <p:sldId id="285" r:id="rId15"/>
    <p:sldId id="304" r:id="rId16"/>
    <p:sldId id="300" r:id="rId17"/>
    <p:sldId id="301" r:id="rId18"/>
    <p:sldId id="302" r:id="rId19"/>
    <p:sldId id="303" r:id="rId20"/>
    <p:sldId id="296" r:id="rId21"/>
    <p:sldId id="275" r:id="rId22"/>
    <p:sldId id="306" r:id="rId23"/>
    <p:sldId id="284" r:id="rId24"/>
    <p:sldId id="307" r:id="rId25"/>
    <p:sldId id="276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gQ8Q3BQIyr+LcWeMKoH1yb8oixx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heleh Vafaei Saadi" initials="RVS" lastIdx="1" clrIdx="0">
    <p:extLst>
      <p:ext uri="{19B8F6BF-5375-455C-9EA6-DF929625EA0E}">
        <p15:presenceInfo xmlns:p15="http://schemas.microsoft.com/office/powerpoint/2012/main" userId="efcb6d62d87833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3676" autoAdjust="0"/>
  </p:normalViewPr>
  <p:slideViewPr>
    <p:cSldViewPr snapToGrid="0">
      <p:cViewPr varScale="1">
        <p:scale>
          <a:sx n="55" d="100"/>
          <a:sy n="55" d="100"/>
        </p:scale>
        <p:origin x="10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Rasha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Sold price is the target value…. There are many variables but the most correlated one is Above grade finished SQFT.. Which is 70% correlated to the sold price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43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Rasha</a:t>
            </a:r>
            <a:endParaRPr dirty="0"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4416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Rasha</a:t>
            </a:r>
            <a:endParaRPr dirty="0"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795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Patricia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about 29,000 rows of data</a:t>
            </a:r>
            <a:endParaRPr dirty="0"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549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Patricia</a:t>
            </a:r>
            <a:endParaRPr dirty="0"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202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Patricia</a:t>
            </a:r>
            <a:endParaRPr dirty="0"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626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Adal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R2=0.9892285680512334</a:t>
            </a:r>
            <a:endParaRPr dirty="0"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2500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Adal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model = Sequential()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model.add(Dense(102, activation = 'relu'))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model.add(Dense(102, activation = 'relu'))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model.add(Dense(102, activation = 'relu'))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# Output layer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model.add(Dense(1, activation = 'linear'))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model.compile(optimizer = 'rmsprop', loss = 'mse')</a:t>
            </a:r>
            <a:endParaRPr dirty="0"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432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Adal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5712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Adal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288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24ea414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1f24ea4140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1" name="Google Shape;111;g1f24ea4140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Louie </a:t>
            </a:r>
            <a:endParaRPr dirty="0"/>
          </a:p>
        </p:txBody>
      </p:sp>
      <p:sp>
        <p:nvSpPr>
          <p:cNvPr id="128" name="Google Shape;1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9465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5" name="Google Shape;24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2893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5" name="Google Shape;24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6404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Raheleh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https://fred.stlouisfed.org/series/MORTGAGE30US#0</a:t>
            </a:r>
            <a:endParaRPr dirty="0"/>
          </a:p>
        </p:txBody>
      </p:sp>
      <p:sp>
        <p:nvSpPr>
          <p:cNvPr id="118" name="Google Shape;1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9546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Raheleh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https://fred.stlouisfed.org/series/MORTGAGE30US#0</a:t>
            </a:r>
            <a:endParaRPr dirty="0"/>
          </a:p>
        </p:txBody>
      </p:sp>
      <p:sp>
        <p:nvSpPr>
          <p:cNvPr id="118" name="Google Shape;1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066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8484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Raheleh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Single family home price in Fairfax County, VA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8" name="Google Shape;1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5823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Raheleh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Whether looking to relocate or increase wealth (65% of American owns home)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Education, tax incentive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https://www.fairfaxcounty.gov/topics/financial-transparency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8" name="Google Shape;1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844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Raheleh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It is almost 3 times more populated than Loudoun and Prince Williams County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25the best county to live in and third best in VA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https://www.ffxnow.com/2023/03/28/heres-where-fairfax-county-ranks-among-the-best-counties-to-live-and-the-neighbor-it-couldnt-beat/#:~:text=Fairfax%20County%20was%20named%20the,families%20choose%20schools%20and%20neighborhoods.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https://www.virginia-demographics.com/counties_by_population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https://www.ffxnow.com/2023/03/28/heres-where-fairfax-county-ranks-among-the-best-counties-to-live-and-the-neighbor-it-couldnt-beat/#:~:text=Fairfax%20County%20was%20named%20the,families%20choose%20schools%20and%20neighborhoods.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8" name="Google Shape;1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02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Raheleh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https://datausa.io/profile/geo/fairfax-county-va</a:t>
            </a:r>
            <a:endParaRPr dirty="0"/>
          </a:p>
        </p:txBody>
      </p:sp>
      <p:sp>
        <p:nvSpPr>
          <p:cNvPr id="118" name="Google Shape;1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848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Louie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- Could only save up to 5000 rows of data at a time </a:t>
            </a:r>
            <a:endParaRPr dirty="0"/>
          </a:p>
        </p:txBody>
      </p:sp>
      <p:sp>
        <p:nvSpPr>
          <p:cNvPr id="128" name="Google Shape;1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265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Louie</a:t>
            </a:r>
            <a:endParaRPr dirty="0"/>
          </a:p>
        </p:txBody>
      </p:sp>
      <p:sp>
        <p:nvSpPr>
          <p:cNvPr id="128" name="Google Shape;1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4688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Rasha—Left (divided by a million)--- right (divided by 100), 200,000, 400,000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Before dropping out the outliers (before and after)… </a:t>
            </a:r>
            <a:endParaRPr dirty="0"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700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7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9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24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Only">
  <p:cSld name="12. Text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2"/>
          </p:nvPr>
        </p:nvSpPr>
        <p:spPr>
          <a:xfrm>
            <a:off x="233" y="1712333"/>
            <a:ext cx="12192000" cy="48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l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algn="l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algn="l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algn="l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algn="l">
              <a:lnSpc>
                <a:spcPct val="85000"/>
              </a:lnSpc>
              <a:spcBef>
                <a:spcPts val="1067"/>
              </a:spcBef>
              <a:spcAft>
                <a:spcPts val="1067"/>
              </a:spcAft>
              <a:buClr>
                <a:srgbClr val="262626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037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29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2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2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7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6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7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7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92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3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hyperlink" Target="https://fred.stlouisfed.org/graph/?g=15W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vafaeis/project-1--group-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ublic.tableau.com/app/profile/raheleh.vafaei.saadi/viz/FairfaxVASFHomePrice/SoldPriceperCity?publish=yes" TargetMode="External"/><Relationship Id="rId5" Type="http://schemas.openxmlformats.org/officeDocument/2006/relationships/hyperlink" Target="https://www.brightmls.com/home" TargetMode="External"/><Relationship Id="rId4" Type="http://schemas.openxmlformats.org/officeDocument/2006/relationships/hyperlink" Target="https://github.com/rvafaeis/project_4_ML_Fairfax_home_pri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ghtmls.com/hom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using Market Predictions For 2023: When Will Home Prices Be Affordable Again?">
            <a:extLst>
              <a:ext uri="{FF2B5EF4-FFF2-40B4-BE49-F238E27FC236}">
                <a16:creationId xmlns:a16="http://schemas.microsoft.com/office/drawing/2014/main" id="{86CEEB0B-A081-448E-A9F5-D4375C63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19175"/>
            <a:ext cx="85725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09600" tIns="243825" rIns="365725" bIns="1219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Correlations with Sold Price (Heatmap): </a:t>
            </a:r>
            <a:endParaRPr dirty="0"/>
          </a:p>
        </p:txBody>
      </p:sp>
      <p:sp>
        <p:nvSpPr>
          <p:cNvPr id="153" name="Google Shape;153;p2"/>
          <p:cNvSpPr txBox="1"/>
          <p:nvPr/>
        </p:nvSpPr>
        <p:spPr>
          <a:xfrm>
            <a:off x="10544832" y="6368902"/>
            <a:ext cx="15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E2F7E-5D2C-4211-9A8F-9EB8FA83A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9" y="793107"/>
            <a:ext cx="10439153" cy="5890423"/>
          </a:xfrm>
          <a:prstGeom prst="rect">
            <a:avLst/>
          </a:prstGeom>
        </p:spPr>
      </p:pic>
      <p:pic>
        <p:nvPicPr>
          <p:cNvPr id="8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E4CD5EE3-FC33-4182-A727-9170EE19E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804" y="0"/>
            <a:ext cx="1198890" cy="9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84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09600" tIns="243825" rIns="365725" bIns="1219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Number of Sold Homes with Avg Bedrooms: </a:t>
            </a:r>
            <a:endParaRPr dirty="0"/>
          </a:p>
        </p:txBody>
      </p:sp>
      <p:sp>
        <p:nvSpPr>
          <p:cNvPr id="153" name="Google Shape;153;p2"/>
          <p:cNvSpPr txBox="1"/>
          <p:nvPr/>
        </p:nvSpPr>
        <p:spPr>
          <a:xfrm>
            <a:off x="10544832" y="6368902"/>
            <a:ext cx="15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A8C06E51-8EAF-4D3B-96A8-2975F8D2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677" y="0"/>
            <a:ext cx="1196051" cy="8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B0E08A-772D-4093-A42B-4B44D74D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9" y="777869"/>
            <a:ext cx="10660282" cy="58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09600" tIns="243825" rIns="365725" bIns="1219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Number of Sold Homes with Avg Full Baths: </a:t>
            </a:r>
            <a:endParaRPr dirty="0"/>
          </a:p>
        </p:txBody>
      </p:sp>
      <p:sp>
        <p:nvSpPr>
          <p:cNvPr id="153" name="Google Shape;153;p2"/>
          <p:cNvSpPr txBox="1"/>
          <p:nvPr/>
        </p:nvSpPr>
        <p:spPr>
          <a:xfrm>
            <a:off x="10544832" y="6368902"/>
            <a:ext cx="15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42877-EE9D-4456-A0AC-204361EFC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4" y="711600"/>
            <a:ext cx="10389878" cy="5893682"/>
          </a:xfrm>
          <a:prstGeom prst="rect">
            <a:avLst/>
          </a:prstGeom>
        </p:spPr>
      </p:pic>
      <p:pic>
        <p:nvPicPr>
          <p:cNvPr id="6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A8C06E51-8EAF-4D3B-96A8-2975F8D2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696" y="0"/>
            <a:ext cx="1019870" cy="76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22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09600" tIns="243825" rIns="365725" bIns="1219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House Sold Price and Count:</a:t>
            </a:r>
            <a:endParaRPr dirty="0"/>
          </a:p>
        </p:txBody>
      </p:sp>
      <p:sp>
        <p:nvSpPr>
          <p:cNvPr id="153" name="Google Shape;153;p2"/>
          <p:cNvSpPr txBox="1"/>
          <p:nvPr/>
        </p:nvSpPr>
        <p:spPr>
          <a:xfrm>
            <a:off x="10544832" y="6368902"/>
            <a:ext cx="15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A8C06E51-8EAF-4D3B-96A8-2975F8D2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985" y="0"/>
            <a:ext cx="1094025" cy="82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B8CD8-42E2-4D1C-B6AF-14B4E572E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8" y="711600"/>
            <a:ext cx="10302237" cy="57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3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59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243825" rIns="365725" bIns="1219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Avg House Price Sold per Month:</a:t>
            </a:r>
            <a:endParaRPr dirty="0"/>
          </a:p>
        </p:txBody>
      </p:sp>
      <p:sp>
        <p:nvSpPr>
          <p:cNvPr id="153" name="Google Shape;153;p2"/>
          <p:cNvSpPr txBox="1"/>
          <p:nvPr/>
        </p:nvSpPr>
        <p:spPr>
          <a:xfrm>
            <a:off x="10544832" y="6368902"/>
            <a:ext cx="15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A8C06E51-8EAF-4D3B-96A8-2975F8D2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725" y="0"/>
            <a:ext cx="1278931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C4CB14-9E08-47EE-951D-8CAA45920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" t="-1009" r="3490" b="1009"/>
          <a:stretch/>
        </p:blipFill>
        <p:spPr>
          <a:xfrm>
            <a:off x="946299" y="703419"/>
            <a:ext cx="9829425" cy="5975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1DD55D-AFA2-4D8F-81D5-9BB3FC37327B}"/>
              </a:ext>
            </a:extLst>
          </p:cNvPr>
          <p:cNvSpPr txBox="1"/>
          <p:nvPr/>
        </p:nvSpPr>
        <p:spPr>
          <a:xfrm rot="16200000">
            <a:off x="-645989" y="3347647"/>
            <a:ext cx="254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Avg House Price Sold </a:t>
            </a:r>
          </a:p>
        </p:txBody>
      </p:sp>
    </p:spTree>
    <p:extLst>
      <p:ext uri="{BB962C8B-B14F-4D97-AF65-F5344CB8AC3E}">
        <p14:creationId xmlns:p14="http://schemas.microsoft.com/office/powerpoint/2010/main" val="3215423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09600" tIns="243825" rIns="365725" bIns="1219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Avg House Price Sold per Year:</a:t>
            </a:r>
            <a:endParaRPr dirty="0"/>
          </a:p>
        </p:txBody>
      </p:sp>
      <p:sp>
        <p:nvSpPr>
          <p:cNvPr id="153" name="Google Shape;153;p2"/>
          <p:cNvSpPr txBox="1"/>
          <p:nvPr/>
        </p:nvSpPr>
        <p:spPr>
          <a:xfrm>
            <a:off x="10544832" y="6368902"/>
            <a:ext cx="15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A8C06E51-8EAF-4D3B-96A8-2975F8D2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729" y="0"/>
            <a:ext cx="1183837" cy="88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CA911B-07C7-442C-B5AE-4862ADB38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99" y="623939"/>
            <a:ext cx="9863896" cy="5929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D052B-CA58-45E5-A590-DD9123AEDEAD}"/>
              </a:ext>
            </a:extLst>
          </p:cNvPr>
          <p:cNvSpPr txBox="1"/>
          <p:nvPr/>
        </p:nvSpPr>
        <p:spPr>
          <a:xfrm rot="16200000">
            <a:off x="-671711" y="3244334"/>
            <a:ext cx="247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Avg House Price Sold </a:t>
            </a:r>
          </a:p>
        </p:txBody>
      </p:sp>
    </p:spTree>
    <p:extLst>
      <p:ext uri="{BB962C8B-B14F-4D97-AF65-F5344CB8AC3E}">
        <p14:creationId xmlns:p14="http://schemas.microsoft.com/office/powerpoint/2010/main" val="3702032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xfrm>
            <a:off x="-16400" y="-1"/>
            <a:ext cx="12224800" cy="114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243825" rIns="365725" bIns="121900" anchor="t" anchorCtr="0">
            <a:noAutofit/>
          </a:bodyPr>
          <a:lstStyle/>
          <a:p>
            <a:r>
              <a:rPr lang="en-US" sz="2800" dirty="0"/>
              <a:t>Compile, Train, and Evaluate Model:</a:t>
            </a:r>
            <a:br>
              <a:rPr lang="en-US" sz="2800" dirty="0"/>
            </a:br>
            <a:br>
              <a:rPr lang="en-US" sz="1000" dirty="0"/>
            </a:br>
            <a:r>
              <a:rPr lang="en-US" sz="2800" dirty="0"/>
              <a:t>              </a:t>
            </a:r>
            <a:r>
              <a:rPr lang="en-US" sz="2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Training the Model</a:t>
            </a:r>
            <a:r>
              <a:rPr lang="en-US" sz="2800" dirty="0"/>
              <a:t> </a:t>
            </a:r>
            <a:r>
              <a:rPr lang="en-US" sz="2800" u="sng" dirty="0">
                <a:solidFill>
                  <a:srgbClr val="FF0000"/>
                </a:solidFill>
              </a:rPr>
              <a:t>Without Dropout/Early Stop Layer</a:t>
            </a:r>
            <a:r>
              <a:rPr lang="en-US" sz="2800" dirty="0">
                <a:solidFill>
                  <a:srgbClr val="FF0000"/>
                </a:solidFill>
              </a:rPr>
              <a:t>: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FF0000"/>
                </a:solidFill>
              </a:rPr>
              <a:t>1 of 4</a:t>
            </a:r>
            <a:br>
              <a:rPr lang="en-US" dirty="0"/>
            </a:br>
            <a:endParaRPr dirty="0"/>
          </a:p>
        </p:txBody>
      </p:sp>
      <p:sp>
        <p:nvSpPr>
          <p:cNvPr id="153" name="Google Shape;153;p2"/>
          <p:cNvSpPr txBox="1"/>
          <p:nvPr/>
        </p:nvSpPr>
        <p:spPr>
          <a:xfrm>
            <a:off x="10544832" y="6368902"/>
            <a:ext cx="15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A8C06E51-8EAF-4D3B-96A8-2975F8D2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407" y="-25737"/>
            <a:ext cx="1397593" cy="10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53C07C-3401-4D12-AB50-06674FD24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4" y="1140508"/>
            <a:ext cx="5951752" cy="500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5E7A8-F31D-4E37-9651-030225838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98" y="1166244"/>
            <a:ext cx="5306556" cy="49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xfrm>
            <a:off x="164142" y="0"/>
            <a:ext cx="11890514" cy="12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243825" rIns="365725" bIns="121900" anchor="t" anchorCtr="0">
            <a:no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Compile, Train, and Evaluate Model:</a:t>
            </a:r>
            <a:b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br>
              <a:rPr lang="en-US" sz="10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                                 Training the Model with </a:t>
            </a:r>
            <a:r>
              <a:rPr lang="en-US" sz="2800" u="sng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Early Stop</a:t>
            </a:r>
            <a:r>
              <a:rPr lang="en-US" sz="2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2 of 4</a:t>
            </a:r>
            <a:b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10544832" y="6368902"/>
            <a:ext cx="15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A8C06E51-8EAF-4D3B-96A8-2975F8D2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407" y="0"/>
            <a:ext cx="1397593" cy="10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0F7B5D-E91E-4824-AC9E-0D814BB41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2" y="1203728"/>
            <a:ext cx="5785246" cy="5011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84FA6D-6BD8-4368-A236-806F331BA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56" y="1169601"/>
            <a:ext cx="5185273" cy="51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8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xfrm>
            <a:off x="259675" y="54006"/>
            <a:ext cx="11809270" cy="111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243825" rIns="365725" bIns="121900" anchor="t" anchorCtr="0">
            <a:no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Compile, Train, and Evaluate Model:</a:t>
            </a:r>
            <a:b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br>
              <a:rPr lang="en-US" sz="10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2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        Training the Model with </a:t>
            </a:r>
            <a:r>
              <a:rPr lang="en-US" sz="2800" u="sng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Dropout Layer &amp; Early Stop</a:t>
            </a:r>
            <a:r>
              <a:rPr lang="en-US" sz="2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3 of 4 </a:t>
            </a:r>
            <a:br>
              <a:rPr lang="en-US" sz="2800" b="1" i="0" dirty="0">
                <a:solidFill>
                  <a:srgbClr val="FF0000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</a:br>
            <a:endParaRPr sz="2800" dirty="0">
              <a:solidFill>
                <a:srgbClr val="FF000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10544832" y="6368902"/>
            <a:ext cx="15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51BC5-F814-4E68-A359-E5B7D3C5F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" y="1273215"/>
            <a:ext cx="5698086" cy="5035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4C1A01-B062-4E05-810B-445162FC7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310" y="1273215"/>
            <a:ext cx="5782304" cy="5095687"/>
          </a:xfrm>
          <a:prstGeom prst="rect">
            <a:avLst/>
          </a:prstGeom>
        </p:spPr>
      </p:pic>
      <p:pic>
        <p:nvPicPr>
          <p:cNvPr id="6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A8C06E51-8EAF-4D3B-96A8-2975F8D2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407" y="0"/>
            <a:ext cx="1397593" cy="10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1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1169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00" tIns="243825" rIns="365725" bIns="121900" anchor="t" anchorCtr="0">
            <a:noAutofit/>
          </a:bodyPr>
          <a:lstStyle/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Compile, Train, and Evaluate Model:</a:t>
            </a:r>
            <a:b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br>
              <a:rPr lang="en-US" sz="10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                           </a:t>
            </a:r>
            <a:r>
              <a:rPr lang="en-US" sz="2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Training the Model </a:t>
            </a:r>
            <a:r>
              <a:rPr lang="en-US" sz="2800" u="sng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with Dropout Layer Only</a:t>
            </a:r>
            <a:r>
              <a:rPr lang="en-US" sz="2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 4 of 4</a:t>
            </a:r>
            <a:br>
              <a:rPr lang="en-US" b="1" i="0" dirty="0">
                <a:solidFill>
                  <a:srgbClr val="000000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</a:br>
            <a:endParaRPr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10544832" y="6368902"/>
            <a:ext cx="15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A8C06E51-8EAF-4D3B-96A8-2975F8D29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407" y="59883"/>
            <a:ext cx="1397593" cy="10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53EF3-5177-4352-A3C3-3F9F668A7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38" y="1267428"/>
            <a:ext cx="5632691" cy="5101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F9557-F120-4D80-9E4D-9DFBC2127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71" y="1289367"/>
            <a:ext cx="5632691" cy="51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9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24ea41403_0_0"/>
          <p:cNvSpPr txBox="1">
            <a:spLocks noGrp="1"/>
          </p:cNvSpPr>
          <p:nvPr>
            <p:ph type="ctrTitle"/>
          </p:nvPr>
        </p:nvSpPr>
        <p:spPr>
          <a:xfrm>
            <a:off x="603504" y="203752"/>
            <a:ext cx="10782300" cy="354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n-US" sz="6800" dirty="0">
                <a:solidFill>
                  <a:schemeClr val="bg1"/>
                </a:solidFill>
              </a:rPr>
              <a:t>House Price Prediction</a:t>
            </a:r>
            <a:br>
              <a:rPr lang="en-US" sz="6800" dirty="0">
                <a:solidFill>
                  <a:schemeClr val="bg1"/>
                </a:solidFill>
              </a:rPr>
            </a:br>
            <a:r>
              <a:rPr lang="en-US" sz="6800" dirty="0">
                <a:solidFill>
                  <a:schemeClr val="bg1"/>
                </a:solidFill>
              </a:rPr>
              <a:t>Fairfax County, VA</a:t>
            </a:r>
            <a:endParaRPr sz="6800"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n-US" sz="6000" dirty="0">
                <a:solidFill>
                  <a:schemeClr val="bg1"/>
                </a:solidFill>
              </a:rPr>
              <a:t>Project 4, Group 1</a:t>
            </a:r>
            <a:endParaRPr sz="6000" dirty="0">
              <a:solidFill>
                <a:schemeClr val="bg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n-US" sz="6000" dirty="0">
                <a:solidFill>
                  <a:schemeClr val="bg1"/>
                </a:solidFill>
              </a:rPr>
              <a:t>GWU Bootcamp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114" name="Google Shape;114;g1f24ea41403_0_0"/>
          <p:cNvSpPr txBox="1">
            <a:spLocks noGrp="1"/>
          </p:cNvSpPr>
          <p:nvPr>
            <p:ph type="subTitle" idx="1"/>
          </p:nvPr>
        </p:nvSpPr>
        <p:spPr>
          <a:xfrm>
            <a:off x="1246787" y="4618001"/>
            <a:ext cx="92283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 b="1" dirty="0">
                <a:solidFill>
                  <a:srgbClr val="FEFEFE"/>
                </a:solidFill>
              </a:rPr>
              <a:t>Prepared and Presented by: </a:t>
            </a:r>
            <a:endParaRPr sz="4000" b="1" dirty="0">
              <a:solidFill>
                <a:srgbClr val="FEFE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000" b="1" dirty="0">
                <a:solidFill>
                  <a:srgbClr val="FEFEFE"/>
                </a:solidFill>
              </a:rPr>
              <a:t>Adal, Louie, Patricia, Raheleh, and Rasha</a:t>
            </a:r>
            <a:endParaRPr sz="3000" b="1" dirty="0">
              <a:solidFill>
                <a:srgbClr val="FEFE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D9F"/>
              </a:buClr>
              <a:buSzPts val="1600"/>
              <a:buFont typeface="Arial"/>
              <a:buNone/>
            </a:pPr>
            <a:r>
              <a:rPr lang="en-US" sz="3000" b="1" dirty="0">
                <a:solidFill>
                  <a:srgbClr val="FEFEFE"/>
                </a:solidFill>
              </a:rPr>
              <a:t>6/12/2023</a:t>
            </a:r>
            <a:endParaRPr sz="3000" b="1" dirty="0">
              <a:solidFill>
                <a:srgbClr val="FEFEFE"/>
              </a:solidFill>
            </a:endParaRPr>
          </a:p>
        </p:txBody>
      </p:sp>
      <p:pic>
        <p:nvPicPr>
          <p:cNvPr id="115" name="Google Shape;115;g1f24ea414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2723" y="4410048"/>
            <a:ext cx="3038175" cy="22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117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Compile, Train, and Evaluate Model 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                                   </a:t>
            </a:r>
            <a:r>
              <a:rPr lang="en-US" dirty="0">
                <a:solidFill>
                  <a:srgbClr val="FF0000"/>
                </a:solidFill>
              </a:rPr>
              <a:t>Final Summary/</a:t>
            </a:r>
            <a:r>
              <a:rPr lang="en-US">
                <a:solidFill>
                  <a:srgbClr val="FF0000"/>
                </a:solidFill>
              </a:rPr>
              <a:t>Optimized Model: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196025" y="1175488"/>
            <a:ext cx="11601450" cy="54015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676369" lvl="2" indent="-423322">
              <a:buChar char="○"/>
            </a:pPr>
            <a:endParaRPr lang="en-US" sz="1400" dirty="0"/>
          </a:p>
          <a:p>
            <a:pPr marL="795847" lvl="1" indent="0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sz="500" dirty="0"/>
          </a:p>
          <a:p>
            <a:pPr marL="761969" indent="-334422">
              <a:spcBef>
                <a:spcPts val="1067"/>
              </a:spcBef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</p:txBody>
      </p:sp>
      <p:sp>
        <p:nvSpPr>
          <p:cNvPr id="6" name="Google Shape;124;p13">
            <a:extLst>
              <a:ext uri="{FF2B5EF4-FFF2-40B4-BE49-F238E27FC236}">
                <a16:creationId xmlns:a16="http://schemas.microsoft.com/office/drawing/2014/main" id="{CAB69522-34FD-4155-B196-87B90A622F32}"/>
              </a:ext>
            </a:extLst>
          </p:cNvPr>
          <p:cNvSpPr txBox="1"/>
          <p:nvPr/>
        </p:nvSpPr>
        <p:spPr>
          <a:xfrm>
            <a:off x="10544832" y="6368902"/>
            <a:ext cx="15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C9C58B1C-59B0-4FC4-8CF4-B47D54AAF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407" y="62825"/>
            <a:ext cx="1397593" cy="10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B1ED98-B60F-45DE-B061-92B072A97D16}"/>
              </a:ext>
            </a:extLst>
          </p:cNvPr>
          <p:cNvSpPr txBox="1"/>
          <p:nvPr/>
        </p:nvSpPr>
        <p:spPr>
          <a:xfrm>
            <a:off x="2613940" y="5946128"/>
            <a:ext cx="72951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i="1" dirty="0">
                <a:solidFill>
                  <a:schemeClr val="bg1"/>
                </a:solidFill>
              </a:rPr>
              <a:t>Extract &amp; Transform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C7E08-B574-4CDA-A2D0-25A66A2DF82A}"/>
              </a:ext>
            </a:extLst>
          </p:cNvPr>
          <p:cNvSpPr txBox="1"/>
          <p:nvPr/>
        </p:nvSpPr>
        <p:spPr>
          <a:xfrm>
            <a:off x="555585" y="1713053"/>
            <a:ext cx="10833904" cy="423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67EF7-A64F-47CD-BEAE-B2AF41409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1" y="1598262"/>
            <a:ext cx="10586978" cy="45979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58EB00-0980-42C0-B28F-37B61E9A9BAD}"/>
              </a:ext>
            </a:extLst>
          </p:cNvPr>
          <p:cNvSpPr/>
          <p:nvPr/>
        </p:nvSpPr>
        <p:spPr>
          <a:xfrm>
            <a:off x="880740" y="3429000"/>
            <a:ext cx="10232020" cy="830484"/>
          </a:xfrm>
          <a:prstGeom prst="roundRect">
            <a:avLst/>
          </a:prstGeom>
          <a:noFill/>
          <a:ln w="57150" cap="sq"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297611"/>
                      <a:gd name="connsiteY0" fmla="*/ 138417 h 830484"/>
                      <a:gd name="connsiteX1" fmla="*/ 138417 w 10297611"/>
                      <a:gd name="connsiteY1" fmla="*/ 0 h 830484"/>
                      <a:gd name="connsiteX2" fmla="*/ 10159194 w 10297611"/>
                      <a:gd name="connsiteY2" fmla="*/ 0 h 830484"/>
                      <a:gd name="connsiteX3" fmla="*/ 10297611 w 10297611"/>
                      <a:gd name="connsiteY3" fmla="*/ 138417 h 830484"/>
                      <a:gd name="connsiteX4" fmla="*/ 10297611 w 10297611"/>
                      <a:gd name="connsiteY4" fmla="*/ 692067 h 830484"/>
                      <a:gd name="connsiteX5" fmla="*/ 10159194 w 10297611"/>
                      <a:gd name="connsiteY5" fmla="*/ 830484 h 830484"/>
                      <a:gd name="connsiteX6" fmla="*/ 138417 w 10297611"/>
                      <a:gd name="connsiteY6" fmla="*/ 830484 h 830484"/>
                      <a:gd name="connsiteX7" fmla="*/ 0 w 10297611"/>
                      <a:gd name="connsiteY7" fmla="*/ 692067 h 830484"/>
                      <a:gd name="connsiteX8" fmla="*/ 0 w 10297611"/>
                      <a:gd name="connsiteY8" fmla="*/ 138417 h 8304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297611" h="830484" extrusionOk="0">
                        <a:moveTo>
                          <a:pt x="0" y="138417"/>
                        </a:moveTo>
                        <a:cubicBezTo>
                          <a:pt x="-3645" y="59723"/>
                          <a:pt x="51833" y="3805"/>
                          <a:pt x="138417" y="0"/>
                        </a:cubicBezTo>
                        <a:cubicBezTo>
                          <a:pt x="2486655" y="132882"/>
                          <a:pt x="7379532" y="-84951"/>
                          <a:pt x="10159194" y="0"/>
                        </a:cubicBezTo>
                        <a:cubicBezTo>
                          <a:pt x="10228007" y="7454"/>
                          <a:pt x="10296151" y="70043"/>
                          <a:pt x="10297611" y="138417"/>
                        </a:cubicBezTo>
                        <a:cubicBezTo>
                          <a:pt x="10320926" y="366581"/>
                          <a:pt x="10254856" y="435125"/>
                          <a:pt x="10297611" y="692067"/>
                        </a:cubicBezTo>
                        <a:cubicBezTo>
                          <a:pt x="10302733" y="769121"/>
                          <a:pt x="10240796" y="819872"/>
                          <a:pt x="10159194" y="830484"/>
                        </a:cubicBezTo>
                        <a:cubicBezTo>
                          <a:pt x="8377148" y="918123"/>
                          <a:pt x="2086271" y="757805"/>
                          <a:pt x="138417" y="830484"/>
                        </a:cubicBezTo>
                        <a:cubicBezTo>
                          <a:pt x="61429" y="825311"/>
                          <a:pt x="-2890" y="772529"/>
                          <a:pt x="0" y="692067"/>
                        </a:cubicBezTo>
                        <a:cubicBezTo>
                          <a:pt x="-44780" y="489026"/>
                          <a:pt x="-48763" y="242540"/>
                          <a:pt x="0" y="13841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8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427549" y="103498"/>
            <a:ext cx="11627107" cy="115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0" b="1" dirty="0">
                <a:latin typeface="Roboto"/>
                <a:ea typeface="Roboto"/>
                <a:cs typeface="Roboto"/>
                <a:sym typeface="Roboto"/>
              </a:rPr>
              <a:t>Questions</a:t>
            </a:r>
            <a:endParaRPr sz="9000" b="1"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body" idx="2"/>
          </p:nvPr>
        </p:nvSpPr>
        <p:spPr>
          <a:xfrm>
            <a:off x="427549" y="1539548"/>
            <a:ext cx="11105221" cy="519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609584" lvl="0" indent="-33442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2000"/>
              <a:buFont typeface="Roboto"/>
              <a:buNone/>
            </a:pPr>
            <a:endParaRPr sz="2000" dirty="0">
              <a:solidFill>
                <a:srgbClr val="043461"/>
              </a:solidFill>
            </a:endParaRPr>
          </a:p>
          <a:p>
            <a:pPr marL="1219169" lvl="0" indent="0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</p:txBody>
      </p:sp>
      <p:sp>
        <p:nvSpPr>
          <p:cNvPr id="250" name="Google Shape;250;p32"/>
          <p:cNvSpPr txBox="1"/>
          <p:nvPr/>
        </p:nvSpPr>
        <p:spPr>
          <a:xfrm>
            <a:off x="10544832" y="6368902"/>
            <a:ext cx="15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The power of the question mark - SWOOP Analytics® | Workforce Analytics |  Digital Workplace Solution">
            <a:extLst>
              <a:ext uri="{FF2B5EF4-FFF2-40B4-BE49-F238E27FC236}">
                <a16:creationId xmlns:a16="http://schemas.microsoft.com/office/drawing/2014/main" id="{FE849E8B-108F-4C71-8046-CACD877CC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054">
            <a:off x="3855912" y="1634793"/>
            <a:ext cx="4248492" cy="223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F5CA06-8D2F-4E81-A915-34EA53797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45831">
            <a:off x="8019754" y="3532274"/>
            <a:ext cx="3013614" cy="1883509"/>
          </a:xfrm>
          <a:prstGeom prst="rect">
            <a:avLst/>
          </a:prstGeom>
        </p:spPr>
      </p:pic>
      <p:pic>
        <p:nvPicPr>
          <p:cNvPr id="9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31C1523D-BAE0-448D-80C7-B475D269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2041">
            <a:off x="779156" y="3406499"/>
            <a:ext cx="3515006" cy="264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5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427549" y="103498"/>
            <a:ext cx="11627107" cy="115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0" b="1" dirty="0">
                <a:latin typeface="Roboto"/>
                <a:ea typeface="Roboto"/>
                <a:cs typeface="Roboto"/>
                <a:sym typeface="Roboto"/>
              </a:rPr>
              <a:t>Back up Slides</a:t>
            </a:r>
            <a:endParaRPr sz="9000" b="1"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body" idx="2"/>
          </p:nvPr>
        </p:nvSpPr>
        <p:spPr>
          <a:xfrm>
            <a:off x="427549" y="1539548"/>
            <a:ext cx="11105221" cy="519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609584" lvl="0" indent="-33442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2000"/>
              <a:buFont typeface="Roboto"/>
              <a:buNone/>
            </a:pPr>
            <a:endParaRPr sz="2000" dirty="0">
              <a:solidFill>
                <a:srgbClr val="043461"/>
              </a:solidFill>
            </a:endParaRPr>
          </a:p>
          <a:p>
            <a:pPr marL="1219169" lvl="0" indent="0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</p:txBody>
      </p:sp>
      <p:sp>
        <p:nvSpPr>
          <p:cNvPr id="250" name="Google Shape;250;p32"/>
          <p:cNvSpPr txBox="1"/>
          <p:nvPr/>
        </p:nvSpPr>
        <p:spPr>
          <a:xfrm>
            <a:off x="10544832" y="6368902"/>
            <a:ext cx="15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31C1523D-BAE0-448D-80C7-B475D269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52" y="1640519"/>
            <a:ext cx="5118862" cy="384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16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Mortgage Rates and Effect on Housing Prices: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2"/>
          </p:nvPr>
        </p:nvSpPr>
        <p:spPr>
          <a:xfrm>
            <a:off x="252248" y="809298"/>
            <a:ext cx="11477296" cy="57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219169" lvl="0" indent="0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</p:txBody>
      </p:sp>
      <p:sp>
        <p:nvSpPr>
          <p:cNvPr id="124" name="Google Shape;124;p13"/>
          <p:cNvSpPr txBox="1"/>
          <p:nvPr/>
        </p:nvSpPr>
        <p:spPr>
          <a:xfrm>
            <a:off x="10544832" y="6368902"/>
            <a:ext cx="15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F9B2B8CC-8653-4219-8E9B-5AB78BC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39" y="0"/>
            <a:ext cx="1182293" cy="8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FRED Graph Chart" descr="FRED Graph">
            <a:hlinkClick r:id="rId4" tooltip="View this chart in your browser. "/>
            <a:extLst>
              <a:ext uri="{FF2B5EF4-FFF2-40B4-BE49-F238E27FC236}">
                <a16:creationId xmlns:a16="http://schemas.microsoft.com/office/drawing/2014/main" id="{BDA6893B-A626-49A0-8986-978DAEA5E0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63"/>
          <a:stretch/>
        </p:blipFill>
        <p:spPr>
          <a:xfrm>
            <a:off x="1037065" y="650571"/>
            <a:ext cx="9182580" cy="59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66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Avg Sold Price per City: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2"/>
          </p:nvPr>
        </p:nvSpPr>
        <p:spPr>
          <a:xfrm>
            <a:off x="252248" y="809298"/>
            <a:ext cx="11477296" cy="57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219169" lvl="0" indent="0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</p:txBody>
      </p:sp>
      <p:sp>
        <p:nvSpPr>
          <p:cNvPr id="124" name="Google Shape;124;p13"/>
          <p:cNvSpPr txBox="1"/>
          <p:nvPr/>
        </p:nvSpPr>
        <p:spPr>
          <a:xfrm>
            <a:off x="10544832" y="6368902"/>
            <a:ext cx="15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09E5D-A09A-4BC0-A369-FAB791E4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06" y="731606"/>
            <a:ext cx="10799179" cy="5928905"/>
          </a:xfrm>
          <a:prstGeom prst="rect">
            <a:avLst/>
          </a:prstGeom>
        </p:spPr>
      </p:pic>
      <p:pic>
        <p:nvPicPr>
          <p:cNvPr id="1028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F9B2B8CC-8653-4219-8E9B-5AB78BC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39" y="0"/>
            <a:ext cx="1182293" cy="8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69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59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Project and Data Links:</a:t>
            </a:r>
            <a:endParaRPr dirty="0"/>
          </a:p>
        </p:txBody>
      </p:sp>
      <p:sp>
        <p:nvSpPr>
          <p:cNvPr id="258" name="Google Shape;258;p9"/>
          <p:cNvSpPr txBox="1">
            <a:spLocks noGrp="1"/>
          </p:cNvSpPr>
          <p:nvPr>
            <p:ph type="body" idx="2"/>
          </p:nvPr>
        </p:nvSpPr>
        <p:spPr>
          <a:xfrm>
            <a:off x="336564" y="711600"/>
            <a:ext cx="10951546" cy="596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609585" indent="-423323"/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09585" indent="-423323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</a:t>
            </a:r>
          </a:p>
          <a:p>
            <a:pPr marL="186262" indent="0">
              <a:buNone/>
            </a:pPr>
            <a:endParaRPr lang="en-US" sz="500" dirty="0">
              <a:hlinkClick r:id="rId4"/>
            </a:endParaRPr>
          </a:p>
          <a:p>
            <a:pPr marL="1066785" lvl="1" indent="-423323">
              <a:spcBef>
                <a:spcPts val="0"/>
              </a:spcBef>
              <a:buFont typeface="Roboto"/>
              <a:buChar char="●"/>
            </a:pPr>
            <a:r>
              <a:rPr lang="en-US" dirty="0">
                <a:hlinkClick r:id="rId4"/>
              </a:rPr>
              <a:t>https://github.com/rvafaeis/project_4_ML_Fairfax_home_price</a:t>
            </a:r>
            <a:endParaRPr lang="en-US" dirty="0"/>
          </a:p>
          <a:p>
            <a:pPr marL="609585" lvl="0" indent="-42332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●"/>
            </a:pPr>
            <a:endParaRPr lang="en-US" dirty="0"/>
          </a:p>
          <a:p>
            <a:pPr marL="609585" lvl="0" indent="-42332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●"/>
            </a:pPr>
            <a:endParaRPr lang="en-US" dirty="0"/>
          </a:p>
          <a:p>
            <a:pPr marL="609585" lvl="0" indent="-42332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●"/>
            </a:pPr>
            <a:r>
              <a:rPr lang="en-US" dirty="0"/>
              <a:t>Data Links</a:t>
            </a:r>
          </a:p>
          <a:p>
            <a:pPr marL="1066785" lvl="1" indent="-423323">
              <a:spcBef>
                <a:spcPts val="0"/>
              </a:spcBef>
              <a:buFont typeface="Roboto"/>
              <a:buChar char="●"/>
            </a:pPr>
            <a:r>
              <a:rPr lang="en-US" dirty="0">
                <a:hlinkClick r:id="rId5"/>
              </a:rPr>
              <a:t>https://www.brightmls.com/home</a:t>
            </a:r>
            <a:endParaRPr lang="en-US" dirty="0"/>
          </a:p>
          <a:p>
            <a:pPr marL="1066785" lvl="1" indent="-423323">
              <a:spcBef>
                <a:spcPts val="0"/>
              </a:spcBef>
              <a:buFont typeface="Roboto"/>
              <a:buChar char="●"/>
            </a:pPr>
            <a:endParaRPr lang="en-US" dirty="0"/>
          </a:p>
          <a:p>
            <a:pPr marL="609585" indent="-423323"/>
            <a:r>
              <a:rPr lang="en-US" dirty="0"/>
              <a:t>Tableau Dashboard</a:t>
            </a:r>
          </a:p>
          <a:p>
            <a:pPr marL="1066785" lvl="1" indent="-423323"/>
            <a:r>
              <a:rPr lang="en-US">
                <a:hlinkClick r:id="rId6"/>
              </a:rPr>
              <a:t>https://public.tableau.com/app/profile/raheleh.vafaei.saadi/viz/FairfaxVASFHomePrice/SoldPriceperCity?publish=yes</a:t>
            </a:r>
            <a:endParaRPr lang="en-US"/>
          </a:p>
          <a:p>
            <a:pPr marL="1066785" lvl="1" indent="-423323"/>
            <a:endParaRPr lang="en-US" dirty="0"/>
          </a:p>
          <a:p>
            <a:pPr marL="1066785" lvl="1" indent="-423323"/>
            <a:endParaRPr lang="en-US" dirty="0"/>
          </a:p>
          <a:p>
            <a:pPr marL="1066785" lvl="1" indent="-423323"/>
            <a:endParaRPr lang="en-US" dirty="0"/>
          </a:p>
          <a:p>
            <a:pPr marL="643462" lvl="1" indent="0">
              <a:buNone/>
            </a:pPr>
            <a:endParaRPr lang="en-US" dirty="0"/>
          </a:p>
          <a:p>
            <a:pPr marL="1066785" lvl="1" indent="-423323"/>
            <a:endParaRPr lang="en-US" dirty="0"/>
          </a:p>
          <a:p>
            <a:pPr marL="1066785" lvl="1" indent="-423323"/>
            <a:endParaRPr lang="en-US" dirty="0"/>
          </a:p>
          <a:p>
            <a:pPr marL="1066785" lvl="1" indent="-423323"/>
            <a:endParaRPr lang="en-US" dirty="0"/>
          </a:p>
          <a:p>
            <a:pPr marL="1066785" lvl="1" indent="-423323"/>
            <a:endParaRPr lang="en-US" dirty="0"/>
          </a:p>
          <a:p>
            <a:pPr marL="1066785" lvl="1" indent="-423323"/>
            <a:endParaRPr lang="en-US" dirty="0"/>
          </a:p>
          <a:p>
            <a:pPr marL="1066785" lvl="1" indent="-423323"/>
            <a:endParaRPr lang="en-US" dirty="0"/>
          </a:p>
          <a:p>
            <a:pPr marL="1066785" lvl="1" indent="-423323"/>
            <a:endParaRPr lang="en-US" dirty="0"/>
          </a:p>
          <a:p>
            <a:pPr marL="1066785" lvl="1" indent="-423323"/>
            <a:endParaRPr lang="en-US" u="sng" dirty="0">
              <a:solidFill>
                <a:schemeClr val="hlink"/>
              </a:solidFill>
            </a:endParaRPr>
          </a:p>
          <a:p>
            <a:pPr marL="1066785" lvl="1" indent="-423323"/>
            <a:endParaRPr lang="en-US" u="sng" dirty="0">
              <a:solidFill>
                <a:schemeClr val="hlink"/>
              </a:solidFill>
            </a:endParaRPr>
          </a:p>
          <a:p>
            <a:pPr marL="609585" indent="-423323"/>
            <a:endParaRPr dirty="0"/>
          </a:p>
        </p:txBody>
      </p:sp>
      <p:sp>
        <p:nvSpPr>
          <p:cNvPr id="4" name="Google Shape;250;p32">
            <a:extLst>
              <a:ext uri="{FF2B5EF4-FFF2-40B4-BE49-F238E27FC236}">
                <a16:creationId xmlns:a16="http://schemas.microsoft.com/office/drawing/2014/main" id="{FC2C58D5-24AF-4D96-B1B0-265024FCFE66}"/>
              </a:ext>
            </a:extLst>
          </p:cNvPr>
          <p:cNvSpPr txBox="1"/>
          <p:nvPr/>
        </p:nvSpPr>
        <p:spPr>
          <a:xfrm>
            <a:off x="10544832" y="6368902"/>
            <a:ext cx="15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837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What and where to predicate?  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2"/>
          </p:nvPr>
        </p:nvSpPr>
        <p:spPr>
          <a:xfrm>
            <a:off x="252249" y="596361"/>
            <a:ext cx="11477296" cy="57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1066784" lvl="1" indent="-563022">
              <a:spcBef>
                <a:spcPts val="0"/>
              </a:spcBef>
              <a:buClr>
                <a:srgbClr val="043461"/>
              </a:buClr>
              <a:buSzPts val="3600"/>
              <a:buFont typeface="Roboto"/>
              <a:buChar char="●"/>
            </a:pPr>
            <a:endParaRPr dirty="0"/>
          </a:p>
        </p:txBody>
      </p:sp>
      <p:sp>
        <p:nvSpPr>
          <p:cNvPr id="124" name="Google Shape;124;p13"/>
          <p:cNvSpPr txBox="1"/>
          <p:nvPr/>
        </p:nvSpPr>
        <p:spPr>
          <a:xfrm>
            <a:off x="10544832" y="6368902"/>
            <a:ext cx="15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1DC86-DF98-4CB5-A272-90A4AF54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5" y="781710"/>
            <a:ext cx="11477296" cy="5770178"/>
          </a:xfrm>
          <a:prstGeom prst="rect">
            <a:avLst/>
          </a:prstGeom>
        </p:spPr>
      </p:pic>
      <p:pic>
        <p:nvPicPr>
          <p:cNvPr id="1028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F9B2B8CC-8653-4219-8E9B-5AB78BC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122" y="70110"/>
            <a:ext cx="954610" cy="64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7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An Interest to Predict? 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2"/>
          </p:nvPr>
        </p:nvSpPr>
        <p:spPr>
          <a:xfrm>
            <a:off x="252249" y="596361"/>
            <a:ext cx="11477296" cy="57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609584" indent="-563022">
              <a:buClr>
                <a:srgbClr val="043461"/>
              </a:buClr>
              <a:buSzPts val="3600"/>
            </a:pPr>
            <a:r>
              <a:rPr lang="en-US" sz="3000" b="1" dirty="0"/>
              <a:t>Who/where are people interested in housing prices? </a:t>
            </a:r>
          </a:p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1066784" lvl="1" indent="-563022">
              <a:spcBef>
                <a:spcPts val="0"/>
              </a:spcBef>
              <a:buClr>
                <a:srgbClr val="043461"/>
              </a:buClr>
              <a:buSzPts val="3600"/>
              <a:buFont typeface="Roboto"/>
              <a:buChar char="●"/>
            </a:pPr>
            <a:r>
              <a:rPr lang="en-US" sz="2800" dirty="0"/>
              <a:t>General populations </a:t>
            </a:r>
          </a:p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1066784" lvl="1" indent="-563022">
              <a:spcBef>
                <a:spcPts val="0"/>
              </a:spcBef>
              <a:buClr>
                <a:srgbClr val="043461"/>
              </a:buClr>
              <a:buSzPts val="3600"/>
              <a:buFont typeface="Roboto"/>
              <a:buChar char="●"/>
            </a:pPr>
            <a:r>
              <a:rPr lang="en-US" sz="2800" dirty="0"/>
              <a:t>Politicians seeking elections </a:t>
            </a:r>
          </a:p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1066784" lvl="1" indent="-563022">
              <a:spcBef>
                <a:spcPts val="0"/>
              </a:spcBef>
              <a:buClr>
                <a:srgbClr val="043461"/>
              </a:buClr>
              <a:buSzPts val="3600"/>
              <a:buFont typeface="Roboto"/>
              <a:buChar char="●"/>
            </a:pPr>
            <a:r>
              <a:rPr lang="en-US" sz="2800" dirty="0"/>
              <a:t>Public workers</a:t>
            </a:r>
          </a:p>
          <a:p>
            <a:pPr marL="1066784" lvl="1" indent="-563022">
              <a:spcBef>
                <a:spcPts val="0"/>
              </a:spcBef>
              <a:buClr>
                <a:srgbClr val="043461"/>
              </a:buClr>
              <a:buSzPts val="3600"/>
              <a:buFont typeface="Roboto"/>
              <a:buChar char="●"/>
            </a:pPr>
            <a:endParaRPr lang="en-US" sz="2800" dirty="0"/>
          </a:p>
          <a:p>
            <a:pPr marL="1066784" lvl="1" indent="-563022">
              <a:spcBef>
                <a:spcPts val="0"/>
              </a:spcBef>
              <a:buClr>
                <a:srgbClr val="043461"/>
              </a:buClr>
              <a:buSzPts val="3600"/>
              <a:buFont typeface="Roboto"/>
              <a:buChar char="●"/>
            </a:pPr>
            <a:endParaRPr dirty="0"/>
          </a:p>
        </p:txBody>
      </p:sp>
      <p:sp>
        <p:nvSpPr>
          <p:cNvPr id="124" name="Google Shape;124;p13"/>
          <p:cNvSpPr txBox="1"/>
          <p:nvPr/>
        </p:nvSpPr>
        <p:spPr>
          <a:xfrm>
            <a:off x="10544832" y="6368902"/>
            <a:ext cx="15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F9B2B8CC-8653-4219-8E9B-5AB78BC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139" y="125654"/>
            <a:ext cx="1397593" cy="10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F328C-8D2A-4AAA-BCED-EAE54735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256" y="1526119"/>
            <a:ext cx="5335289" cy="44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7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Fairfax County, VA Housing Predication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2"/>
          </p:nvPr>
        </p:nvSpPr>
        <p:spPr>
          <a:xfrm>
            <a:off x="252248" y="582930"/>
            <a:ext cx="11477296" cy="5996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609584" lvl="0" indent="-56302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3600"/>
              <a:buFont typeface="Roboto"/>
              <a:buChar char="●"/>
            </a:pPr>
            <a:endParaRPr lang="en-US" sz="2800" dirty="0"/>
          </a:p>
          <a:p>
            <a:pPr marL="609584" lvl="0" indent="-56302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43461"/>
              </a:buClr>
              <a:buSzPts val="3600"/>
              <a:buFont typeface="Roboto"/>
              <a:buChar char="●"/>
            </a:pPr>
            <a:r>
              <a:rPr lang="en-US" sz="2800" b="1" dirty="0"/>
              <a:t>Why Fairfax, VA Houses: </a:t>
            </a:r>
          </a:p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1066784" lvl="1" indent="-563022">
              <a:spcBef>
                <a:spcPts val="0"/>
              </a:spcBef>
              <a:buClr>
                <a:srgbClr val="043461"/>
              </a:buClr>
              <a:buSzPts val="3600"/>
              <a:buFont typeface="Roboto"/>
              <a:buChar char="●"/>
            </a:pPr>
            <a:r>
              <a:rPr lang="en-US" sz="2800" dirty="0"/>
              <a:t>More than half of this team lives in Fairfax, VA</a:t>
            </a:r>
          </a:p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1066784" lvl="1" indent="-563022">
              <a:spcBef>
                <a:spcPts val="0"/>
              </a:spcBef>
              <a:buClr>
                <a:srgbClr val="043461"/>
              </a:buClr>
              <a:buSzPts val="3600"/>
              <a:buFont typeface="Roboto"/>
              <a:buChar char="●"/>
            </a:pPr>
            <a:r>
              <a:rPr lang="en-US" sz="2800" dirty="0"/>
              <a:t>Access to VA Multiple Listing Service (MLS)</a:t>
            </a:r>
          </a:p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1066784" lvl="1" indent="-563022">
              <a:spcBef>
                <a:spcPts val="0"/>
              </a:spcBef>
              <a:buClr>
                <a:srgbClr val="043461"/>
              </a:buClr>
              <a:buSzPts val="3600"/>
              <a:buFont typeface="Roboto"/>
              <a:buChar char="●"/>
            </a:pPr>
            <a:r>
              <a:rPr lang="en-US" sz="2800" dirty="0"/>
              <a:t>Most populated county in VA </a:t>
            </a:r>
          </a:p>
          <a:p>
            <a:pPr marL="1066784" lvl="1" indent="-563022">
              <a:spcBef>
                <a:spcPts val="0"/>
              </a:spcBef>
              <a:buClr>
                <a:srgbClr val="043461"/>
              </a:buClr>
              <a:buSzPts val="3600"/>
              <a:buFont typeface="Roboto"/>
              <a:buChar char="●"/>
            </a:pPr>
            <a:endParaRPr lang="en-US" sz="2800" dirty="0"/>
          </a:p>
          <a:p>
            <a:pPr marL="1066784" lvl="1" indent="-563022">
              <a:spcBef>
                <a:spcPts val="0"/>
              </a:spcBef>
              <a:buClr>
                <a:srgbClr val="043461"/>
              </a:buClr>
              <a:buSzPts val="3600"/>
              <a:buFont typeface="Roboto"/>
              <a:buChar char="●"/>
            </a:pPr>
            <a:r>
              <a:rPr lang="en-US" sz="2800" dirty="0"/>
              <a:t>Best public schools in VA </a:t>
            </a:r>
          </a:p>
          <a:p>
            <a:pPr marL="503762" lvl="1" indent="0">
              <a:spcBef>
                <a:spcPts val="0"/>
              </a:spcBef>
              <a:buClr>
                <a:srgbClr val="043461"/>
              </a:buClr>
              <a:buSzPts val="3600"/>
              <a:buNone/>
            </a:pPr>
            <a:endParaRPr lang="en-US" sz="2800" dirty="0"/>
          </a:p>
          <a:p>
            <a:pPr marL="1219169" lvl="0" indent="0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</p:txBody>
      </p:sp>
      <p:sp>
        <p:nvSpPr>
          <p:cNvPr id="124" name="Google Shape;124;p13"/>
          <p:cNvSpPr txBox="1"/>
          <p:nvPr/>
        </p:nvSpPr>
        <p:spPr>
          <a:xfrm>
            <a:off x="10544832" y="6368902"/>
            <a:ext cx="15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F9B2B8CC-8653-4219-8E9B-5AB78BC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139" y="125654"/>
            <a:ext cx="1397593" cy="10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mmunity Handbook (washingtonpost.com) | Fairfax county, Fairfax, Maryland  city">
            <a:extLst>
              <a:ext uri="{FF2B5EF4-FFF2-40B4-BE49-F238E27FC236}">
                <a16:creationId xmlns:a16="http://schemas.microsoft.com/office/drawing/2014/main" id="{9F2E5112-5688-44A8-972C-942FCCEB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30" y="2868930"/>
            <a:ext cx="4972049" cy="37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7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Fairfax County, VA Housing Prediction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2"/>
          </p:nvPr>
        </p:nvSpPr>
        <p:spPr>
          <a:xfrm>
            <a:off x="252248" y="582930"/>
            <a:ext cx="11477296" cy="5996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219169" lvl="0" indent="0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</p:txBody>
      </p:sp>
      <p:sp>
        <p:nvSpPr>
          <p:cNvPr id="124" name="Google Shape;124;p13"/>
          <p:cNvSpPr txBox="1"/>
          <p:nvPr/>
        </p:nvSpPr>
        <p:spPr>
          <a:xfrm>
            <a:off x="10544832" y="6368902"/>
            <a:ext cx="15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F9B2B8CC-8653-4219-8E9B-5AB78BC9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139" y="125654"/>
            <a:ext cx="1397593" cy="10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C3633-964B-46C5-8EB0-58AD8A6E9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69" y="1294530"/>
            <a:ext cx="11151475" cy="498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6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54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Data Exploration, Cleaning and Wrangling :</a:t>
            </a:r>
            <a:endParaRPr dirty="0"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196025" y="625033"/>
            <a:ext cx="11601450" cy="59520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609584" lvl="0" indent="-42332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Roboto"/>
              <a:buChar char="●"/>
            </a:pPr>
            <a:r>
              <a:rPr lang="en-US" sz="2000" b="1" dirty="0"/>
              <a:t>The data exploration and cleanup process</a:t>
            </a:r>
          </a:p>
          <a:p>
            <a:pPr marL="1219169" lvl="1" indent="-486822">
              <a:buSzPts val="2400"/>
            </a:pPr>
            <a:r>
              <a:rPr lang="en-US" sz="1800" dirty="0"/>
              <a:t>Fetched the data from Bright MLS 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Website</a:t>
            </a:r>
            <a:r>
              <a:rPr lang="en-US" sz="1800" dirty="0"/>
              <a:t> </a:t>
            </a:r>
          </a:p>
          <a:p>
            <a:pPr marL="1219169" lvl="1" indent="-4233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</a:pPr>
            <a:r>
              <a:rPr lang="en-US" sz="1800" dirty="0"/>
              <a:t>Saved the CSV files to our local drive</a:t>
            </a:r>
            <a:endParaRPr lang="en-US" sz="1400" dirty="0"/>
          </a:p>
          <a:p>
            <a:pPr marL="1676369" lvl="2" indent="-423322">
              <a:buChar char="○"/>
            </a:pPr>
            <a:r>
              <a:rPr lang="en-US" sz="1400" dirty="0"/>
              <a:t>~31k rows of data, </a:t>
            </a:r>
          </a:p>
          <a:p>
            <a:pPr marL="1676369" lvl="2" indent="-423322">
              <a:buChar char="○"/>
            </a:pPr>
            <a:r>
              <a:rPr lang="en-US" sz="1400" dirty="0"/>
              <a:t>Only used January 1, 2019- April 2023 (~30,984, cleaned data: ~29,000)</a:t>
            </a:r>
          </a:p>
          <a:p>
            <a:pPr marL="1676369" lvl="2" indent="-423322">
              <a:buChar char="○"/>
            </a:pPr>
            <a:r>
              <a:rPr lang="en-US" sz="1400" dirty="0"/>
              <a:t>Sold single family homes in Fairfax County VA</a:t>
            </a:r>
          </a:p>
          <a:p>
            <a:pPr marL="1676369" lvl="2" indent="-423322">
              <a:buChar char="○"/>
            </a:pPr>
            <a:endParaRPr lang="en-US" sz="1400" dirty="0"/>
          </a:p>
          <a:p>
            <a:pPr marL="795847" lvl="1" indent="0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sz="500"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</p:txBody>
      </p:sp>
      <p:sp>
        <p:nvSpPr>
          <p:cNvPr id="6" name="Google Shape;124;p13">
            <a:extLst>
              <a:ext uri="{FF2B5EF4-FFF2-40B4-BE49-F238E27FC236}">
                <a16:creationId xmlns:a16="http://schemas.microsoft.com/office/drawing/2014/main" id="{CAB69522-34FD-4155-B196-87B90A622F32}"/>
              </a:ext>
            </a:extLst>
          </p:cNvPr>
          <p:cNvSpPr txBox="1"/>
          <p:nvPr/>
        </p:nvSpPr>
        <p:spPr>
          <a:xfrm>
            <a:off x="10657138" y="6467062"/>
            <a:ext cx="13975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91DE2E-7349-D276-789B-55223AE76948}"/>
              </a:ext>
            </a:extLst>
          </p:cNvPr>
          <p:cNvCxnSpPr>
            <a:cxnSpLocks/>
          </p:cNvCxnSpPr>
          <p:nvPr/>
        </p:nvCxnSpPr>
        <p:spPr>
          <a:xfrm>
            <a:off x="1746173" y="3922005"/>
            <a:ext cx="0" cy="5068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45423AD-9B96-6FA4-45B8-36400D503870}"/>
              </a:ext>
            </a:extLst>
          </p:cNvPr>
          <p:cNvSpPr/>
          <p:nvPr/>
        </p:nvSpPr>
        <p:spPr>
          <a:xfrm>
            <a:off x="265896" y="2633193"/>
            <a:ext cx="11660207" cy="3833870"/>
          </a:xfrm>
          <a:prstGeom prst="rect">
            <a:avLst/>
          </a:prstGeom>
          <a:ln w="539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21075-A873-8CB4-0FFE-703763DD6F5E}"/>
              </a:ext>
            </a:extLst>
          </p:cNvPr>
          <p:cNvSpPr txBox="1"/>
          <p:nvPr/>
        </p:nvSpPr>
        <p:spPr>
          <a:xfrm>
            <a:off x="2313848" y="5823113"/>
            <a:ext cx="72951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i="1" dirty="0">
                <a:solidFill>
                  <a:schemeClr val="bg1"/>
                </a:solidFill>
              </a:rPr>
              <a:t>Extract &amp; Transform </a:t>
            </a:r>
          </a:p>
        </p:txBody>
      </p:sp>
      <p:pic>
        <p:nvPicPr>
          <p:cNvPr id="20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C9C58B1C-59B0-4FC4-8CF4-B47D54AAF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139" y="125654"/>
            <a:ext cx="1397593" cy="10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68A8F-6CFD-451B-A25C-824832FE69A3}"/>
              </a:ext>
            </a:extLst>
          </p:cNvPr>
          <p:cNvSpPr txBox="1"/>
          <p:nvPr/>
        </p:nvSpPr>
        <p:spPr>
          <a:xfrm>
            <a:off x="196025" y="3053771"/>
            <a:ext cx="6015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1D1C1D"/>
                </a:solidFill>
                <a:effectLst/>
                <a:latin typeface="+mj-lt"/>
              </a:rPr>
              <a:t>Import all the required libraries or dependencies</a:t>
            </a:r>
            <a:endParaRPr lang="en-US" sz="1200" i="0" dirty="0">
              <a:solidFill>
                <a:srgbClr val="1D1C1D"/>
              </a:solidFill>
              <a:effectLst/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1D1C1D"/>
                </a:solidFill>
                <a:effectLst/>
                <a:latin typeface="+mj-lt"/>
              </a:rPr>
              <a:t>Import the Fairfax County 2019-2023 house sale csv data</a:t>
            </a:r>
            <a:endParaRPr lang="en-US" sz="1200" i="0" dirty="0">
              <a:solidFill>
                <a:srgbClr val="1D1C1D"/>
              </a:solidFill>
              <a:effectLst/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1D1C1D"/>
                </a:solidFill>
                <a:effectLst/>
                <a:latin typeface="+mj-lt"/>
              </a:rPr>
              <a:t>Convert the physical addresses to Lat/Lon coordinates using geoapify API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168C4-529B-4977-AD74-C130180FECDA}"/>
              </a:ext>
            </a:extLst>
          </p:cNvPr>
          <p:cNvSpPr txBox="1"/>
          <p:nvPr/>
        </p:nvSpPr>
        <p:spPr>
          <a:xfrm>
            <a:off x="6364610" y="2947746"/>
            <a:ext cx="5432865" cy="2779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1D1C1D"/>
                </a:solidFill>
                <a:effectLst/>
                <a:latin typeface="+mj-lt"/>
              </a:rPr>
              <a:t>Exploratory Data Analysis (EDA)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1D1C1D"/>
                </a:solidFill>
                <a:effectLst/>
                <a:latin typeface="+mj-lt"/>
              </a:rPr>
              <a:t>Data Visualization the dependent </a:t>
            </a:r>
            <a:r>
              <a:rPr lang="en-US" sz="2400" i="0" dirty="0">
                <a:solidFill>
                  <a:srgbClr val="1D1C1D"/>
                </a:solidFill>
                <a:effectLst/>
                <a:latin typeface="+mj-lt"/>
              </a:rPr>
              <a:t>variable</a:t>
            </a:r>
            <a:r>
              <a:rPr lang="en-US" sz="2400" b="0" i="0" dirty="0">
                <a:solidFill>
                  <a:srgbClr val="1D1C1D"/>
                </a:solidFill>
                <a:effectLst/>
                <a:latin typeface="+mj-lt"/>
              </a:rPr>
              <a:t> (Sold Price) vs other </a:t>
            </a:r>
            <a:r>
              <a:rPr lang="en-US" sz="2400" i="0" dirty="0">
                <a:solidFill>
                  <a:srgbClr val="1D1C1D"/>
                </a:solidFill>
                <a:effectLst/>
                <a:latin typeface="+mj-lt"/>
              </a:rPr>
              <a:t>independent</a:t>
            </a:r>
            <a:r>
              <a:rPr lang="en-US" sz="2400" b="0" i="0" dirty="0">
                <a:solidFill>
                  <a:srgbClr val="1D1C1D"/>
                </a:solidFill>
                <a:effectLst/>
                <a:latin typeface="+mj-lt"/>
              </a:rPr>
              <a:t> variables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1D1C1D"/>
                </a:solidFill>
                <a:effectLst/>
                <a:latin typeface="+mj-lt"/>
              </a:rPr>
              <a:t>Create machine learning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1D1C1D"/>
                </a:solidFill>
                <a:effectLst/>
                <a:latin typeface="+mj-lt"/>
              </a:rPr>
              <a:t>Evaluate the machine learning model using evaluation metrics</a:t>
            </a:r>
            <a:endParaRPr lang="en-US" sz="24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41C9C-2C29-474F-B367-F0B782D82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008" y="5409568"/>
            <a:ext cx="952877" cy="9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2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C9C58B1C-59B0-4FC4-8CF4-B47D54AAF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893" y="-48911"/>
            <a:ext cx="1093507" cy="82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Data Exploration, Cleaning and Wrangling: </a:t>
            </a:r>
            <a:endParaRPr dirty="0"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196025" y="711600"/>
            <a:ext cx="11601450" cy="58654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1253047" lvl="2" indent="0">
              <a:buNone/>
            </a:pPr>
            <a:endParaRPr lang="en-US" sz="1400" dirty="0"/>
          </a:p>
          <a:p>
            <a:pPr marL="795847" lvl="1" indent="0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sz="500"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  <a:p>
            <a:pPr marL="1219169" lvl="1" indent="-334422" algn="l" rtl="0">
              <a:lnSpc>
                <a:spcPct val="85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endParaRPr dirty="0"/>
          </a:p>
        </p:txBody>
      </p:sp>
      <p:sp>
        <p:nvSpPr>
          <p:cNvPr id="6" name="Google Shape;124;p13">
            <a:extLst>
              <a:ext uri="{FF2B5EF4-FFF2-40B4-BE49-F238E27FC236}">
                <a16:creationId xmlns:a16="http://schemas.microsoft.com/office/drawing/2014/main" id="{CAB69522-34FD-4155-B196-87B90A622F32}"/>
              </a:ext>
            </a:extLst>
          </p:cNvPr>
          <p:cNvSpPr txBox="1"/>
          <p:nvPr/>
        </p:nvSpPr>
        <p:spPr>
          <a:xfrm>
            <a:off x="10526022" y="6514477"/>
            <a:ext cx="150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91DE2E-7349-D276-789B-55223AE76948}"/>
              </a:ext>
            </a:extLst>
          </p:cNvPr>
          <p:cNvCxnSpPr>
            <a:cxnSpLocks/>
          </p:cNvCxnSpPr>
          <p:nvPr/>
        </p:nvCxnSpPr>
        <p:spPr>
          <a:xfrm>
            <a:off x="1746173" y="3922005"/>
            <a:ext cx="0" cy="5068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45423AD-9B96-6FA4-45B8-36400D503870}"/>
              </a:ext>
            </a:extLst>
          </p:cNvPr>
          <p:cNvSpPr/>
          <p:nvPr/>
        </p:nvSpPr>
        <p:spPr>
          <a:xfrm>
            <a:off x="589695" y="821414"/>
            <a:ext cx="11071951" cy="5640303"/>
          </a:xfrm>
          <a:prstGeom prst="rect">
            <a:avLst/>
          </a:prstGeom>
          <a:ln w="539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D</a:t>
            </a:r>
            <a:r>
              <a:rPr lang="en-US" sz="1800" b="1" dirty="0">
                <a:solidFill>
                  <a:schemeClr val="tx1"/>
                </a:solidFill>
              </a:rPr>
              <a:t>ropped Unnecessary Columns 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rgbClr val="FF0000"/>
                </a:solidFill>
              </a:rPr>
              <a:t>17 to 13 )</a:t>
            </a:r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/>
                </a:solidFill>
              </a:rPr>
              <a:t>Dropped Rows with Null Values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/>
                </a:solidFill>
              </a:rPr>
              <a:t>Changed Datatypes</a:t>
            </a:r>
          </a:p>
          <a:p>
            <a:pPr marL="742950" lvl="4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Converted the date values to year and month , “</a:t>
            </a:r>
            <a:r>
              <a:rPr lang="en-US" sz="1600" dirty="0" err="1">
                <a:solidFill>
                  <a:schemeClr val="tx1"/>
                </a:solidFill>
              </a:rPr>
              <a:t>yyyy</a:t>
            </a:r>
            <a:r>
              <a:rPr lang="en-US" sz="1600" dirty="0">
                <a:solidFill>
                  <a:schemeClr val="tx1"/>
                </a:solidFill>
              </a:rPr>
              <a:t>/mm” datatype</a:t>
            </a:r>
          </a:p>
          <a:p>
            <a:pPr marL="742950" lvl="3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Converted number values  into “int” datatype</a:t>
            </a:r>
          </a:p>
          <a:p>
            <a:pPr marL="742950" lvl="3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Converted object values  into “float” and “int” datatype</a:t>
            </a:r>
          </a:p>
          <a:p>
            <a:pPr marL="0" lvl="2"/>
            <a:endParaRPr lang="en-US" sz="800" dirty="0">
              <a:solidFill>
                <a:schemeClr val="tx1"/>
              </a:solidFill>
            </a:endParaRPr>
          </a:p>
          <a:p>
            <a:pPr marL="0" lvl="2"/>
            <a:endParaRPr lang="en-US" sz="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/>
                </a:solidFill>
              </a:rPr>
              <a:t>Analyzing columns/data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Split full bath from half baths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Identified the target variable, </a:t>
            </a:r>
            <a:r>
              <a:rPr lang="en-US" b="1" i="1" dirty="0">
                <a:solidFill>
                  <a:schemeClr val="tx1"/>
                </a:solidFill>
              </a:rPr>
              <a:t>Home sale price in Fairfax, VA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Split the data into test and train variables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Implemented dummies for categorical data, </a:t>
            </a:r>
            <a:r>
              <a:rPr lang="en-US" b="1" i="1" dirty="0">
                <a:solidFill>
                  <a:schemeClr val="tx1"/>
                </a:solidFill>
              </a:rPr>
              <a:t>Cities (23) in Fairfax, VA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Utilized a scaler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Removed the outliers by using interquartile range (IQR), upper quartile- lower quartile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41C9C-2C29-474F-B367-F0B782D82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578" y="5452853"/>
            <a:ext cx="719294" cy="7058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B1ED98-B60F-45DE-B061-92B072A97D16}"/>
              </a:ext>
            </a:extLst>
          </p:cNvPr>
          <p:cNvSpPr txBox="1"/>
          <p:nvPr/>
        </p:nvSpPr>
        <p:spPr>
          <a:xfrm>
            <a:off x="2613940" y="5830929"/>
            <a:ext cx="72951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i="1" dirty="0">
                <a:solidFill>
                  <a:schemeClr val="bg1"/>
                </a:solidFill>
              </a:rPr>
              <a:t>Extract &amp; Transform </a:t>
            </a:r>
          </a:p>
        </p:txBody>
      </p:sp>
    </p:spTree>
    <p:extLst>
      <p:ext uri="{BB962C8B-B14F-4D97-AF65-F5344CB8AC3E}">
        <p14:creationId xmlns:p14="http://schemas.microsoft.com/office/powerpoint/2010/main" val="39455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09600" tIns="243825" rIns="365725" bIns="12190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Medium"/>
              <a:buNone/>
            </a:pPr>
            <a:r>
              <a:rPr lang="en-US" dirty="0"/>
              <a:t>Data Cleaning/Process- Box Plots: </a:t>
            </a:r>
            <a:endParaRPr dirty="0"/>
          </a:p>
        </p:txBody>
      </p:sp>
      <p:sp>
        <p:nvSpPr>
          <p:cNvPr id="153" name="Google Shape;153;p2"/>
          <p:cNvSpPr txBox="1"/>
          <p:nvPr/>
        </p:nvSpPr>
        <p:spPr>
          <a:xfrm>
            <a:off x="10544832" y="6368902"/>
            <a:ext cx="1509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17423-0ADD-4F51-8202-65323856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6" y="878507"/>
            <a:ext cx="5446304" cy="5718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74A61-0191-4546-84CE-C08921E33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820" y="835164"/>
            <a:ext cx="5479773" cy="5718404"/>
          </a:xfrm>
          <a:prstGeom prst="rect">
            <a:avLst/>
          </a:prstGeom>
        </p:spPr>
      </p:pic>
      <p:pic>
        <p:nvPicPr>
          <p:cNvPr id="8" name="Picture 4" descr="Saurav Jain (Open Source + Communities) on Twitter: &quot;2️⃣ House Price  Prediction What to Predict? What should be the price of a house based on  nearly 80 parameters Algorithm used- Linear Regression">
            <a:extLst>
              <a:ext uri="{FF2B5EF4-FFF2-40B4-BE49-F238E27FC236}">
                <a16:creationId xmlns:a16="http://schemas.microsoft.com/office/drawing/2014/main" id="{E4CD5EE3-FC33-4182-A727-9170EE19E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06" y="125655"/>
            <a:ext cx="1339126" cy="100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6ABA83-A5A8-406E-90D9-D0C7C5F2660A}"/>
              </a:ext>
            </a:extLst>
          </p:cNvPr>
          <p:cNvSpPr txBox="1"/>
          <p:nvPr/>
        </p:nvSpPr>
        <p:spPr>
          <a:xfrm rot="16200000">
            <a:off x="-576053" y="2910791"/>
            <a:ext cx="17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Millions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D9878-D595-4BD6-AE34-190121345BE4}"/>
              </a:ext>
            </a:extLst>
          </p:cNvPr>
          <p:cNvSpPr txBox="1"/>
          <p:nvPr/>
        </p:nvSpPr>
        <p:spPr>
          <a:xfrm rot="16200000">
            <a:off x="5321414" y="2910791"/>
            <a:ext cx="17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Hundreds </a:t>
            </a:r>
          </a:p>
        </p:txBody>
      </p:sp>
    </p:spTree>
    <p:extLst>
      <p:ext uri="{BB962C8B-B14F-4D97-AF65-F5344CB8AC3E}">
        <p14:creationId xmlns:p14="http://schemas.microsoft.com/office/powerpoint/2010/main" val="3091235222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Custom 1">
      <a:majorFont>
        <a:latin typeface="Roboto Medium"/>
        <a:ea typeface=""/>
        <a:cs typeface=""/>
      </a:majorFont>
      <a:minorFont>
        <a:latin typeface="Roboto"/>
        <a:ea typeface=""/>
        <a:cs typeface="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3031</TotalTime>
  <Words>990</Words>
  <Application>Microsoft Office PowerPoint</Application>
  <PresentationFormat>Widescreen</PresentationFormat>
  <Paragraphs>217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Roboto Medium</vt:lpstr>
      <vt:lpstr>Arial</vt:lpstr>
      <vt:lpstr>Wingdings</vt:lpstr>
      <vt:lpstr>Calibri</vt:lpstr>
      <vt:lpstr>Roboto</vt:lpstr>
      <vt:lpstr>Metropolitan</vt:lpstr>
      <vt:lpstr>PowerPoint Presentation</vt:lpstr>
      <vt:lpstr>House Price Prediction Fairfax County, VA Project 4, Group 1 GWU Bootcamp</vt:lpstr>
      <vt:lpstr>What and where to predicate?  </vt:lpstr>
      <vt:lpstr>An Interest to Predict? </vt:lpstr>
      <vt:lpstr>Fairfax County, VA Housing Predication</vt:lpstr>
      <vt:lpstr>Fairfax County, VA Housing Prediction</vt:lpstr>
      <vt:lpstr>Data Exploration, Cleaning and Wrangling :</vt:lpstr>
      <vt:lpstr>Data Exploration, Cleaning and Wrangling: </vt:lpstr>
      <vt:lpstr>Data Cleaning/Process- Box Plots: </vt:lpstr>
      <vt:lpstr>Correlations with Sold Price (Heatmap): </vt:lpstr>
      <vt:lpstr>Number of Sold Homes with Avg Bedrooms: </vt:lpstr>
      <vt:lpstr>Number of Sold Homes with Avg Full Baths: </vt:lpstr>
      <vt:lpstr>House Sold Price and Count:</vt:lpstr>
      <vt:lpstr>Avg House Price Sold per Month:</vt:lpstr>
      <vt:lpstr>Avg House Price Sold per Year:</vt:lpstr>
      <vt:lpstr>Compile, Train, and Evaluate Model:                Training the Model Without Dropout/Early Stop Layer: 1 of 4 </vt:lpstr>
      <vt:lpstr>Compile, Train, and Evaluate Model:                                     Training the Model with Early Stop: 2 of 4 </vt:lpstr>
      <vt:lpstr>Compile, Train, and Evaluate Model:           Training the Model with Dropout Layer &amp; Early Stop: 3 of 4  </vt:lpstr>
      <vt:lpstr>Compile, Train, and Evaluate Model:                             Training the Model with Dropout Layer Only:  4 of 4 </vt:lpstr>
      <vt:lpstr>Compile, Train, and Evaluate Model                                      Final Summary/Optimized Model:</vt:lpstr>
      <vt:lpstr>Questions</vt:lpstr>
      <vt:lpstr>Back up Slides</vt:lpstr>
      <vt:lpstr>Mortgage Rates and Effect on Housing Prices:</vt:lpstr>
      <vt:lpstr>Avg Sold Price per City:</vt:lpstr>
      <vt:lpstr>Project and Data Links: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Raheleh Vafaei Saadi</dc:creator>
  <cp:lastModifiedBy>Raheleh Vafaei Saadi</cp:lastModifiedBy>
  <cp:revision>130</cp:revision>
  <dcterms:created xsi:type="dcterms:W3CDTF">2023-02-12T19:07:20Z</dcterms:created>
  <dcterms:modified xsi:type="dcterms:W3CDTF">2023-06-12T00:29:51Z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665d9ee-429a-4d5f-97cc-cfb56e044a6e_Enabled">
    <vt:lpwstr>true</vt:lpwstr>
  </property>
  <property fmtid="{D5CDD505-2E9C-101B-9397-08002B2CF9AE}" pid="4" name="MSIP_Label_1665d9ee-429a-4d5f-97cc-cfb56e044a6e_SetDate">
    <vt:lpwstr>2023-04-20T13:41:13Z</vt:lpwstr>
  </property>
  <property fmtid="{D5CDD505-2E9C-101B-9397-08002B2CF9AE}" pid="5" name="MSIP_Label_1665d9ee-429a-4d5f-97cc-cfb56e044a6e_Method">
    <vt:lpwstr>Privileged</vt:lpwstr>
  </property>
  <property fmtid="{D5CDD505-2E9C-101B-9397-08002B2CF9AE}" pid="6" name="MSIP_Label_1665d9ee-429a-4d5f-97cc-cfb56e044a6e_Name">
    <vt:lpwstr>1665d9ee-429a-4d5f-97cc-cfb56e044a6e</vt:lpwstr>
  </property>
  <property fmtid="{D5CDD505-2E9C-101B-9397-08002B2CF9AE}" pid="7" name="MSIP_Label_1665d9ee-429a-4d5f-97cc-cfb56e044a6e_SiteId">
    <vt:lpwstr>66cf5074-5afe-48d1-a691-a12b2121f44b</vt:lpwstr>
  </property>
  <property fmtid="{D5CDD505-2E9C-101B-9397-08002B2CF9AE}" pid="8" name="MSIP_Label_1665d9ee-429a-4d5f-97cc-cfb56e044a6e_ActionId">
    <vt:lpwstr>97dcb62d-03c1-4d4b-9109-527b2be8c077</vt:lpwstr>
  </property>
  <property fmtid="{D5CDD505-2E9C-101B-9397-08002B2CF9AE}" pid="9" name="MSIP_Label_1665d9ee-429a-4d5f-97cc-cfb56e044a6e_ContentBits">
    <vt:lpwstr>0</vt:lpwstr>
  </property>
</Properties>
</file>